
<file path=[Content_Types].xml><?xml version="1.0" encoding="utf-8"?>
<Types xmlns="http://schemas.openxmlformats.org/package/2006/content-types"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9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Layouts/slideLayout28.xml" ContentType="application/vnd.openxmlformats-officedocument.presentationml.slideLayout+xml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4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0.xml" ContentType="application/vnd.openxmlformats-officedocument.presentationml.slideLayout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  <p:sldMasterId id="2147483684" r:id="rId2"/>
    <p:sldMasterId id="2147483672" r:id="rId3"/>
  </p:sldMasterIdLst>
  <p:notesMasterIdLst>
    <p:notesMasterId r:id="rId21"/>
  </p:notesMasterIdLst>
  <p:sldIdLst>
    <p:sldId id="259" r:id="rId4"/>
    <p:sldId id="318" r:id="rId5"/>
    <p:sldId id="307" r:id="rId6"/>
    <p:sldId id="293" r:id="rId7"/>
    <p:sldId id="294" r:id="rId8"/>
    <p:sldId id="328" r:id="rId9"/>
    <p:sldId id="295" r:id="rId10"/>
    <p:sldId id="308" r:id="rId11"/>
    <p:sldId id="316" r:id="rId12"/>
    <p:sldId id="309" r:id="rId13"/>
    <p:sldId id="310" r:id="rId14"/>
    <p:sldId id="329" r:id="rId15"/>
    <p:sldId id="311" r:id="rId16"/>
    <p:sldId id="317" r:id="rId17"/>
    <p:sldId id="283" r:id="rId18"/>
    <p:sldId id="330" r:id="rId19"/>
    <p:sldId id="32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96469B"/>
    <a:srgbClr val="1A8EC1"/>
    <a:srgbClr val="6D933E"/>
    <a:srgbClr val="EC1D23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9378" autoAdjust="0"/>
    <p:restoredTop sz="78286" autoAdjust="0"/>
  </p:normalViewPr>
  <p:slideViewPr>
    <p:cSldViewPr snapToGrid="0" snapToObjects="1">
      <p:cViewPr varScale="1">
        <p:scale>
          <a:sx n="117" d="100"/>
          <a:sy n="117" d="100"/>
        </p:scale>
        <p:origin x="-66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8C64F-A69B-47E6-B80E-CC0251E1BB7C}" type="datetimeFigureOut">
              <a:rPr lang="en-US" smtClean="0"/>
              <a:pPr/>
              <a:t>11/15/16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65CE9-11DA-4BA2-A8D5-61FD482D68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19041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A0769A-DE36-4BAF-BEC7-867B8D5C5329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76279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i="0" baseline="0" dirty="0"/>
              <a:t>Dr. Peter Pisters   http://www.patientsafetyinstitute.ca/en/toolsResources/HealthcareProviderStories/Pages/Surgical-error-inspires-doctor-to-champion-the-safety-of-all-patients-2016-10.aspx </a:t>
            </a:r>
          </a:p>
          <a:p>
            <a:pPr marL="0" indent="0">
              <a:buNone/>
            </a:pPr>
            <a:endParaRPr lang="en-CA" i="0" baseline="0" dirty="0"/>
          </a:p>
          <a:p>
            <a:pPr marL="0" indent="0">
              <a:buNone/>
            </a:pPr>
            <a:r>
              <a:rPr lang="en-CA" i="0" baseline="0" dirty="0"/>
              <a:t>Dr. Amy Nakajima   http://www.patientsafetyinstitute.ca/en/toolsResources/HealthcareProviderStories/Pages/Patients-unexpected-death-changes-the-way-one-obstetrician-thinks-all-doctors-should-be-educated-2016-10.aspx </a:t>
            </a:r>
            <a:endParaRPr lang="en-US" i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BA061-F6E9-413F-AA0C-9E1179490A1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52350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65CE9-11DA-4BA2-A8D5-61FD482D687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5869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65CE9-11DA-4BA2-A8D5-61FD482D687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66716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7C4E-E57F-C246-ADB9-57ECD57682A2}" type="datetimeFigureOut">
              <a:rPr lang="en-US" smtClean="0"/>
              <a:pPr/>
              <a:t>11/15/16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D3A4-B4CA-A941-A95E-561612668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862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7C4E-E57F-C246-ADB9-57ECD57682A2}" type="datetimeFigureOut">
              <a:rPr lang="en-US" smtClean="0"/>
              <a:pPr/>
              <a:t>11/15/16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D3A4-B4CA-A941-A95E-561612668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8435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7C4E-E57F-C246-ADB9-57ECD57682A2}" type="datetimeFigureOut">
              <a:rPr lang="en-US" smtClean="0"/>
              <a:pPr/>
              <a:t>11/15/16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D3A4-B4CA-A941-A95E-561612668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0333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BEB0-4981-024B-98C2-39B9B16F0DF5}" type="datetimeFigureOut">
              <a:rPr lang="en-US" smtClean="0"/>
              <a:pPr/>
              <a:t>11/15/16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287D-0B25-BB46-A9F3-2839B960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7039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BEB0-4981-024B-98C2-39B9B16F0DF5}" type="datetimeFigureOut">
              <a:rPr lang="en-US" smtClean="0"/>
              <a:pPr/>
              <a:t>11/15/16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287D-0B25-BB46-A9F3-2839B960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9475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BEB0-4981-024B-98C2-39B9B16F0DF5}" type="datetimeFigureOut">
              <a:rPr lang="en-US" smtClean="0"/>
              <a:pPr/>
              <a:t>11/15/16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287D-0B25-BB46-A9F3-2839B960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83154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BEB0-4981-024B-98C2-39B9B16F0DF5}" type="datetimeFigureOut">
              <a:rPr lang="en-US" smtClean="0"/>
              <a:pPr/>
              <a:t>11/15/16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287D-0B25-BB46-A9F3-2839B960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83927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BEB0-4981-024B-98C2-39B9B16F0DF5}" type="datetimeFigureOut">
              <a:rPr lang="en-US" smtClean="0"/>
              <a:pPr/>
              <a:t>11/15/16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287D-0B25-BB46-A9F3-2839B960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92120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BEB0-4981-024B-98C2-39B9B16F0DF5}" type="datetimeFigureOut">
              <a:rPr lang="en-US" smtClean="0"/>
              <a:pPr/>
              <a:t>11/15/16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287D-0B25-BB46-A9F3-2839B960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76604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BEB0-4981-024B-98C2-39B9B16F0DF5}" type="datetimeFigureOut">
              <a:rPr lang="en-US" smtClean="0"/>
              <a:pPr/>
              <a:t>11/15/16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287D-0B25-BB46-A9F3-2839B960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15679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BEB0-4981-024B-98C2-39B9B16F0DF5}" type="datetimeFigureOut">
              <a:rPr lang="en-US" smtClean="0"/>
              <a:pPr/>
              <a:t>11/15/16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287D-0B25-BB46-A9F3-2839B960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94661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7C4E-E57F-C246-ADB9-57ECD57682A2}" type="datetimeFigureOut">
              <a:rPr lang="en-US" smtClean="0"/>
              <a:pPr/>
              <a:t>11/15/16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D3A4-B4CA-A941-A95E-561612668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167439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BEB0-4981-024B-98C2-39B9B16F0DF5}" type="datetimeFigureOut">
              <a:rPr lang="en-US" smtClean="0"/>
              <a:pPr/>
              <a:t>11/15/16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287D-0B25-BB46-A9F3-2839B960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27962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BEB0-4981-024B-98C2-39B9B16F0DF5}" type="datetimeFigureOut">
              <a:rPr lang="en-US" smtClean="0"/>
              <a:pPr/>
              <a:t>11/15/16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287D-0B25-BB46-A9F3-2839B960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0865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BEB0-4981-024B-98C2-39B9B16F0DF5}" type="datetimeFigureOut">
              <a:rPr lang="en-US" smtClean="0"/>
              <a:pPr/>
              <a:t>11/15/16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287D-0B25-BB46-A9F3-2839B960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252325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F771-8D49-E141-B9D2-5979BD0B628F}" type="datetimeFigureOut">
              <a:rPr lang="en-US" smtClean="0"/>
              <a:pPr/>
              <a:t>11/15/16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195F6-937E-A048-8CA4-7D55CDE388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793422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F771-8D49-E141-B9D2-5979BD0B628F}" type="datetimeFigureOut">
              <a:rPr lang="en-US" smtClean="0"/>
              <a:pPr/>
              <a:t>11/15/16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195F6-937E-A048-8CA4-7D55CDE388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181149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F771-8D49-E141-B9D2-5979BD0B628F}" type="datetimeFigureOut">
              <a:rPr lang="en-US" smtClean="0"/>
              <a:pPr/>
              <a:t>11/15/16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195F6-937E-A048-8CA4-7D55CDE388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08991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F771-8D49-E141-B9D2-5979BD0B628F}" type="datetimeFigureOut">
              <a:rPr lang="en-US" smtClean="0"/>
              <a:pPr/>
              <a:t>11/15/16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195F6-937E-A048-8CA4-7D55CDE388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900344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F771-8D49-E141-B9D2-5979BD0B628F}" type="datetimeFigureOut">
              <a:rPr lang="en-US" smtClean="0"/>
              <a:pPr/>
              <a:t>11/15/16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195F6-937E-A048-8CA4-7D55CDE388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669659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F771-8D49-E141-B9D2-5979BD0B628F}" type="datetimeFigureOut">
              <a:rPr lang="en-US" smtClean="0"/>
              <a:pPr/>
              <a:t>11/15/16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195F6-937E-A048-8CA4-7D55CDE388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24279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F771-8D49-E141-B9D2-5979BD0B628F}" type="datetimeFigureOut">
              <a:rPr lang="en-US" smtClean="0"/>
              <a:pPr/>
              <a:t>11/15/16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195F6-937E-A048-8CA4-7D55CDE388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70789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7C4E-E57F-C246-ADB9-57ECD57682A2}" type="datetimeFigureOut">
              <a:rPr lang="en-US" smtClean="0"/>
              <a:pPr/>
              <a:t>11/15/16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D3A4-B4CA-A941-A95E-561612668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6753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F771-8D49-E141-B9D2-5979BD0B628F}" type="datetimeFigureOut">
              <a:rPr lang="en-US" smtClean="0"/>
              <a:pPr/>
              <a:t>11/15/16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195F6-937E-A048-8CA4-7D55CDE388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366131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F771-8D49-E141-B9D2-5979BD0B628F}" type="datetimeFigureOut">
              <a:rPr lang="en-US" smtClean="0"/>
              <a:pPr/>
              <a:t>11/15/16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195F6-937E-A048-8CA4-7D55CDE388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4945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F771-8D49-E141-B9D2-5979BD0B628F}" type="datetimeFigureOut">
              <a:rPr lang="en-US" smtClean="0"/>
              <a:pPr/>
              <a:t>11/15/16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195F6-937E-A048-8CA4-7D55CDE388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599893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F771-8D49-E141-B9D2-5979BD0B628F}" type="datetimeFigureOut">
              <a:rPr lang="en-US" smtClean="0"/>
              <a:pPr/>
              <a:t>11/15/16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195F6-937E-A048-8CA4-7D55CDE388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77595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7C4E-E57F-C246-ADB9-57ECD57682A2}" type="datetimeFigureOut">
              <a:rPr lang="en-US" smtClean="0"/>
              <a:pPr/>
              <a:t>11/15/16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D3A4-B4CA-A941-A95E-561612668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5000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7C4E-E57F-C246-ADB9-57ECD57682A2}" type="datetimeFigureOut">
              <a:rPr lang="en-US" smtClean="0"/>
              <a:pPr/>
              <a:t>11/15/16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D3A4-B4CA-A941-A95E-561612668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99363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7C4E-E57F-C246-ADB9-57ECD57682A2}" type="datetimeFigureOut">
              <a:rPr lang="en-US" smtClean="0"/>
              <a:pPr/>
              <a:t>11/15/16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D3A4-B4CA-A941-A95E-561612668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43116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7C4E-E57F-C246-ADB9-57ECD57682A2}" type="datetimeFigureOut">
              <a:rPr lang="en-US" smtClean="0"/>
              <a:pPr/>
              <a:t>11/15/16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D3A4-B4CA-A941-A95E-561612668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19711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7C4E-E57F-C246-ADB9-57ECD57682A2}" type="datetimeFigureOut">
              <a:rPr lang="en-US" smtClean="0"/>
              <a:pPr/>
              <a:t>11/15/16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D3A4-B4CA-A941-A95E-561612668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73652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7C4E-E57F-C246-ADB9-57ECD57682A2}" type="datetimeFigureOut">
              <a:rPr lang="en-US" smtClean="0"/>
              <a:pPr/>
              <a:t>11/15/16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D3A4-B4CA-A941-A95E-561612668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55244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67C4E-E57F-C246-ADB9-57ECD57682A2}" type="datetimeFigureOut">
              <a:rPr lang="en-US" smtClean="0"/>
              <a:pPr/>
              <a:t>11/15/16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1D3A4-B4CA-A941-A95E-561612668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5981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5BEB0-4981-024B-98C2-39B9B16F0DF5}" type="datetimeFigureOut">
              <a:rPr lang="en-US" smtClean="0"/>
              <a:pPr/>
              <a:t>11/15/16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3287D-0B25-BB46-A9F3-2839B960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3567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1F771-8D49-E141-B9D2-5979BD0B628F}" type="datetimeFigureOut">
              <a:rPr lang="en-US" smtClean="0"/>
              <a:pPr/>
              <a:t>11/15/16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195F6-937E-A048-8CA4-7D55CDE388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4684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embed/WmWcP0tkfoI?autoplay=1&amp;modestbranding=1&amp;rel=0&amp;showinfo=0" TargetMode="External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7966" y="1050689"/>
            <a:ext cx="7825563" cy="1884421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I only knew then what I know now…</a:t>
            </a:r>
            <a:br>
              <a:rPr lang="en-US" sz="5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sz="5400" b="1" dirty="0">
              <a:latin typeface="Universe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1700" y="3282145"/>
            <a:ext cx="4800600" cy="2339722"/>
          </a:xfrm>
        </p:spPr>
        <p:txBody>
          <a:bodyPr>
            <a:noAutofit/>
          </a:bodyPr>
          <a:lstStyle/>
          <a:p>
            <a:r>
              <a:rPr lang="en-CA" sz="2000" b="1" dirty="0">
                <a:solidFill>
                  <a:srgbClr val="9647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2800" b="1" dirty="0">
              <a:solidFill>
                <a:srgbClr val="9647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b="1" dirty="0">
                <a:solidFill>
                  <a:srgbClr val="9647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Breakfast with the Chiefs</a:t>
            </a:r>
            <a:br>
              <a:rPr lang="en-CA" sz="2000" b="1" dirty="0">
                <a:solidFill>
                  <a:srgbClr val="96479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000" b="1" dirty="0">
                <a:solidFill>
                  <a:srgbClr val="9647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16</a:t>
            </a:r>
            <a:r>
              <a:rPr lang="en-CA" sz="2000" b="1">
                <a:solidFill>
                  <a:srgbClr val="9647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2016</a:t>
            </a:r>
            <a:br>
              <a:rPr lang="en-CA" sz="2000" b="1">
                <a:solidFill>
                  <a:srgbClr val="96479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sz="2000" b="1" dirty="0">
              <a:solidFill>
                <a:srgbClr val="9647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800" b="1" dirty="0">
                <a:solidFill>
                  <a:srgbClr val="9647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 Power</a:t>
            </a:r>
            <a:br>
              <a:rPr lang="en-CA" sz="1800" b="1" dirty="0">
                <a:solidFill>
                  <a:srgbClr val="96479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800" b="1" dirty="0">
                <a:solidFill>
                  <a:srgbClr val="9647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CEO, CPSI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1285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this happen often?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Safety culture survey</a:t>
            </a:r>
          </a:p>
          <a:p>
            <a:r>
              <a:rPr lang="en-US" dirty="0"/>
              <a:t>1 in 7 staff reported</a:t>
            </a:r>
          </a:p>
          <a:p>
            <a:r>
              <a:rPr lang="en-US" dirty="0"/>
              <a:t>Anxiety, depression, concerns</a:t>
            </a:r>
          </a:p>
          <a:p>
            <a:r>
              <a:rPr lang="en-US" dirty="0"/>
              <a:t>2 out of 3 did not receive support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04157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Consequences: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Dropping out</a:t>
            </a:r>
          </a:p>
          <a:p>
            <a:r>
              <a:rPr lang="en-US" dirty="0"/>
              <a:t>Surviving</a:t>
            </a:r>
          </a:p>
          <a:p>
            <a:r>
              <a:rPr lang="en-US" dirty="0"/>
              <a:t>Thriving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7663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090"/>
            <a:ext cx="8229600" cy="2065866"/>
          </a:xfrm>
        </p:spPr>
        <p:txBody>
          <a:bodyPr/>
          <a:lstStyle/>
          <a:p>
            <a:r>
              <a:rPr lang="en-CA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Regrets, I have a few…</a:t>
            </a:r>
            <a:endParaRPr lang="en-CA" dirty="0"/>
          </a:p>
        </p:txBody>
      </p:sp>
      <p:pic>
        <p:nvPicPr>
          <p:cNvPr id="3074" name="Picture 2" descr="http://i.telegraph.co.uk/multimedia/archive/03160/A_sad-looking_woma_3160300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2977" y="1919287"/>
            <a:ext cx="5396089" cy="393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38737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Rights of Wounded Healers: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Treatment that is just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Respect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Understanding and compassion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Supportive care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Transparency and opportunity to contribute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 algn="r">
              <a:buNone/>
            </a:pPr>
            <a:r>
              <a:rPr lang="en-US" sz="2000" dirty="0"/>
              <a:t>Charles Denham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25736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1156"/>
            <a:ext cx="8229600" cy="348826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would your organization rate?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74985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024340"/>
            <a:ext cx="7886700" cy="80932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CA" sz="495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steps?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67811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024340"/>
            <a:ext cx="7886700" cy="80932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CA" sz="495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3519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CA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424940" y="1417638"/>
            <a:ext cx="6294120" cy="3986875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14935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3184"/>
          </a:xfrm>
        </p:spPr>
        <p:txBody>
          <a:bodyPr>
            <a:noAutofit/>
          </a:bodyPr>
          <a:lstStyle/>
          <a:p>
            <a:r>
              <a:rPr lang="en-CA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 Harm Measure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460977"/>
            <a:ext cx="8229600" cy="2472267"/>
          </a:xfrm>
        </p:spPr>
        <p:txBody>
          <a:bodyPr/>
          <a:lstStyle/>
          <a:p>
            <a:r>
              <a:rPr lang="en-CA" dirty="0"/>
              <a:t>Where should our focus be?</a:t>
            </a:r>
          </a:p>
          <a:p>
            <a:pPr lvl="1"/>
            <a:r>
              <a:rPr lang="en-CA" dirty="0"/>
              <a:t>Improvement</a:t>
            </a:r>
          </a:p>
          <a:p>
            <a:pPr lvl="1"/>
            <a:r>
              <a:rPr lang="en-CA" dirty="0"/>
              <a:t>Patients and families</a:t>
            </a:r>
          </a:p>
          <a:p>
            <a:pPr lvl="1"/>
            <a:r>
              <a:rPr lang="en-CA" dirty="0"/>
              <a:t>Care providers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54473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93984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 that have never happened before, happen everyday!</a:t>
            </a:r>
            <a:endParaRPr lang="en-CA" i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68474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Victim/Wounded Healers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Have you ever been involved in unintentional harm?</a:t>
            </a:r>
            <a:endParaRPr lang="en-CA" dirty="0"/>
          </a:p>
        </p:txBody>
      </p:sp>
      <p:pic>
        <p:nvPicPr>
          <p:cNvPr id="3075" name="Picture 3" descr="C:\Users\mtaylor\Desktop\image2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2485" y="2475271"/>
            <a:ext cx="4577507" cy="304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72518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3112"/>
            <a:ext cx="8229600" cy="473004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instant patient harm occurs, the involved practitioner also becomes a patient of organizations – often a patient who is neglected.”</a:t>
            </a:r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endParaRPr lang="en-US" i="1" dirty="0"/>
          </a:p>
          <a:p>
            <a:pPr marL="0" indent="0" algn="r">
              <a:buNone/>
            </a:pPr>
            <a:r>
              <a:rPr lang="en-US" sz="2000" dirty="0">
                <a:solidFill>
                  <a:srgbClr val="7030A0"/>
                </a:solidFill>
              </a:rPr>
              <a:t>IOM</a:t>
            </a:r>
            <a:endParaRPr lang="en-CA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5410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Provider Video</a:t>
            </a:r>
          </a:p>
        </p:txBody>
      </p:sp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25048" y="1256122"/>
            <a:ext cx="7693903" cy="438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8761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Immediately</a:t>
            </a:r>
          </a:p>
          <a:p>
            <a:r>
              <a:rPr lang="en-US" dirty="0"/>
              <a:t>Panicked</a:t>
            </a:r>
          </a:p>
          <a:p>
            <a:r>
              <a:rPr lang="en-US" dirty="0"/>
              <a:t>Horrified and apprehensive</a:t>
            </a:r>
          </a:p>
          <a:p>
            <a:r>
              <a:rPr lang="en-US" dirty="0"/>
              <a:t>Physical symptoms</a:t>
            </a:r>
          </a:p>
          <a:p>
            <a:r>
              <a:rPr lang="en-US" dirty="0"/>
              <a:t>Extreme sadness</a:t>
            </a:r>
          </a:p>
          <a:p>
            <a:r>
              <a:rPr lang="en-US" dirty="0"/>
              <a:t>Appetite disturbance</a:t>
            </a:r>
          </a:p>
          <a:p>
            <a:r>
              <a:rPr lang="en-US" dirty="0"/>
              <a:t>Difficulty concentrating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0401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Then, what happens?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u="sng" dirty="0"/>
              <a:t>While Awaiting Investigation</a:t>
            </a:r>
          </a:p>
          <a:p>
            <a:pPr marL="0" indent="0">
              <a:buNone/>
            </a:pPr>
            <a:r>
              <a:rPr lang="en-US" dirty="0"/>
              <a:t>Fear of:</a:t>
            </a:r>
          </a:p>
          <a:p>
            <a:r>
              <a:rPr lang="en-US" dirty="0"/>
              <a:t>Losing job</a:t>
            </a:r>
          </a:p>
          <a:p>
            <a:r>
              <a:rPr lang="en-US" dirty="0"/>
              <a:t>Being labelled incompetent / careless</a:t>
            </a:r>
          </a:p>
          <a:p>
            <a:r>
              <a:rPr lang="en-US" dirty="0"/>
              <a:t>Loss of respect</a:t>
            </a:r>
          </a:p>
          <a:p>
            <a:r>
              <a:rPr lang="en-US" dirty="0"/>
              <a:t>Involvement in lawsuit</a:t>
            </a:r>
          </a:p>
          <a:p>
            <a:r>
              <a:rPr lang="en-US" dirty="0"/>
              <a:t>Loss of license</a:t>
            </a:r>
          </a:p>
          <a:p>
            <a:r>
              <a:rPr lang="en-US" dirty="0"/>
              <a:t>Returning to work</a:t>
            </a:r>
          </a:p>
          <a:p>
            <a:pPr marL="0" indent="0">
              <a:buNone/>
            </a:pPr>
            <a:r>
              <a:rPr lang="en-US" dirty="0"/>
              <a:t>		</a:t>
            </a:r>
          </a:p>
          <a:p>
            <a:pPr marL="0" indent="0">
              <a:buNone/>
            </a:pPr>
            <a:r>
              <a:rPr lang="en-US" dirty="0"/>
              <a:t>		The list goes on…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2351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finally?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Months that Follow</a:t>
            </a:r>
          </a:p>
          <a:p>
            <a:r>
              <a:rPr lang="en-US" dirty="0"/>
              <a:t>Characteristics of PTSD</a:t>
            </a:r>
          </a:p>
          <a:p>
            <a:r>
              <a:rPr lang="en-US" dirty="0"/>
              <a:t>Every day an eternity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149950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CPSI - Forward with Four</Template>
  <TotalTime>712</TotalTime>
  <Words>338</Words>
  <Application>Microsoft Office PowerPoint</Application>
  <PresentationFormat>On-screen Show (4:3)</PresentationFormat>
  <Paragraphs>70</Paragraphs>
  <Slides>17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Custom Design</vt:lpstr>
      <vt:lpstr>2_Custom Design</vt:lpstr>
      <vt:lpstr>1_Custom Design</vt:lpstr>
      <vt:lpstr>If I only knew then what I know now… </vt:lpstr>
      <vt:lpstr>Hospital Harm Measure</vt:lpstr>
      <vt:lpstr>Things that have never happened before, happen everyday!</vt:lpstr>
      <vt:lpstr>Second Victim/Wounded Healers</vt:lpstr>
      <vt:lpstr>Slide 5</vt:lpstr>
      <vt:lpstr>Provider Video</vt:lpstr>
      <vt:lpstr>What happens?</vt:lpstr>
      <vt:lpstr>Then, what happens?</vt:lpstr>
      <vt:lpstr>And finally?</vt:lpstr>
      <vt:lpstr>Does this happen often?</vt:lpstr>
      <vt:lpstr>Consequences:</vt:lpstr>
      <vt:lpstr>Regrets, I have a few…</vt:lpstr>
      <vt:lpstr>5 Rights of Wounded Healers:</vt:lpstr>
      <vt:lpstr>How would your organization rate?</vt:lpstr>
      <vt:lpstr>Slide 15</vt:lpstr>
      <vt:lpstr>Slide 16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Saraga, Abisaac</dc:creator>
  <cp:lastModifiedBy>Antony Bickenson</cp:lastModifiedBy>
  <cp:revision>96</cp:revision>
  <cp:lastPrinted>2013-04-04T20:57:38Z</cp:lastPrinted>
  <dcterms:created xsi:type="dcterms:W3CDTF">2016-11-15T14:47:38Z</dcterms:created>
  <dcterms:modified xsi:type="dcterms:W3CDTF">2016-11-15T16:25:29Z</dcterms:modified>
</cp:coreProperties>
</file>